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10" r:id="rId4"/>
    <p:sldId id="311" r:id="rId5"/>
    <p:sldId id="258" r:id="rId6"/>
    <p:sldId id="259" r:id="rId7"/>
    <p:sldId id="260" r:id="rId8"/>
    <p:sldId id="312" r:id="rId9"/>
    <p:sldId id="263" r:id="rId10"/>
    <p:sldId id="264" r:id="rId11"/>
    <p:sldId id="296" r:id="rId12"/>
    <p:sldId id="265" r:id="rId13"/>
    <p:sldId id="266" r:id="rId14"/>
    <p:sldId id="267" r:id="rId15"/>
    <p:sldId id="300" r:id="rId16"/>
    <p:sldId id="298" r:id="rId17"/>
    <p:sldId id="299" r:id="rId18"/>
    <p:sldId id="270" r:id="rId19"/>
    <p:sldId id="290" r:id="rId20"/>
    <p:sldId id="280" r:id="rId21"/>
  </p:sldIdLst>
  <p:sldSz cx="9144000" cy="6858000" type="screen4x3"/>
  <p:notesSz cx="6746875" cy="99139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99FF"/>
    <a:srgbClr val="FFCC00"/>
    <a:srgbClr val="00CC66"/>
    <a:srgbClr val="FFFF00"/>
    <a:srgbClr val="33CC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5695" autoAdjust="0"/>
    <p:restoredTop sz="72823" autoAdjust="0"/>
  </p:normalViewPr>
  <p:slideViewPr>
    <p:cSldViewPr>
      <p:cViewPr>
        <p:scale>
          <a:sx n="85" d="100"/>
          <a:sy n="85" d="100"/>
        </p:scale>
        <p:origin x="269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700" y="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8638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700" y="9418638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58E38F-3451-4ED1-98FF-7D566A5C72C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13" y="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42950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708525"/>
            <a:ext cx="5397500" cy="44624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705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13" y="9417050"/>
            <a:ext cx="2924175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940C8AAE-5172-4B06-94E5-A3858A69D94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800" b="1" dirty="0"/>
          </a:p>
        </p:txBody>
      </p:sp>
      <p:sp>
        <p:nvSpPr>
          <p:cNvPr id="450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5894CD-08F7-41C4-9CC9-5A1E572DF745}" type="slidenum">
              <a:rPr lang="en-US" altLang="en-US"/>
              <a:pPr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C8AAE-5172-4B06-94E5-A3858A69D949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84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A8253F5-5E81-49D4-ADF6-7F3804CA750F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59CA34A-BB50-446C-8129-16277B8B71EC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>
              <a:lnSpc>
                <a:spcPct val="80000"/>
              </a:lnSpc>
            </a:pPr>
            <a:endParaRPr lang="en-US" altLang="zh-TW" sz="700" b="1" dirty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42608E-F9B3-4696-9A05-A2BA950BAF74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z="1200" b="1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5D28B1F-95C6-4567-BD16-25363BBC25CA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z="1200" b="1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98F59A-0B06-4F0E-83E4-728781E360CE}" type="slidenum">
              <a:rPr lang="en-US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368DE6-B06D-442D-8536-E119B2DF5085}" type="slidenum">
              <a:rPr lang="en-US" altLang="en-US"/>
              <a:pPr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b="1" u="sng" dirty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A40EAE0-14D5-46F4-9EB3-63AF2DA1940C}" type="slidenum">
              <a:rPr lang="en-US" altLang="en-US"/>
              <a:pPr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0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849CC1-2436-49BD-9703-D2B6C776ECD1}" type="slidenum">
              <a:rPr lang="en-US" altLang="en-US"/>
              <a:pPr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78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849CC1-2436-49BD-9703-D2B6C776ECD1}" type="slidenum">
              <a:rPr lang="en-US" altLang="en-US"/>
              <a:pPr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7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061BD2-B42A-43C1-8168-196BD952EF6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b="1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50F954F-4219-4DE6-8CB7-367B47A10223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F3E1A4-2B92-48AF-BEC7-1AE140BF8AE7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61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8D0FAD-2531-49B6-9666-CC23F1D231B0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B88A6C-31DA-44ED-A7B1-AE2837CEF8A7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849CC1-2436-49BD-9703-D2B6C776ECD1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5BBD5-C299-4960-9E11-1A9FA7AB86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629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A49341-23E5-4418-88F0-C02D93FEE7F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668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8D7C47-A22C-4B1C-9DF2-EFF94C1A14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374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1889EB-A148-44C4-BCE4-6EB88298737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120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957A2-36AC-44DD-BCC6-AF6187247ED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678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81A732-9BF2-4514-A7DC-EC2E24632E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044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EE274B-E35F-4283-BF94-ED5B5CC1942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125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8149B2-8D1E-4DEA-AB0A-24C25A57CA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48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41AABC-25BA-4ACB-B48F-07D1638E015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9559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6B97B-1E56-4DD0-9063-89D35FFA14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34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7A7553-F861-4D8F-A3C7-C82F2058679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239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2E12040-6378-4A60-873E-EA69E997350A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jpg"/><Relationship Id="rId5" Type="http://schemas.openxmlformats.org/officeDocument/2006/relationships/hyperlink" Target="http://www.honeyd.org/" TargetMode="External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hyperlink" Target="https://www.cse.wustl.edu/~jain/cse571-09/ftp/honey/index.html" TargetMode="External"/><Relationship Id="rId4" Type="http://schemas.openxmlformats.org/officeDocument/2006/relationships/hyperlink" Target="http://www.honeypots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8.m4a"/><Relationship Id="rId7" Type="http://schemas.openxmlformats.org/officeDocument/2006/relationships/image" Target="../media/image3.wmf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Honeypot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3200" dirty="0"/>
              <a:t>XU Xuehan 1155130747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C48EF9-DEE0-0749-A267-B50C0B0E6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0"/>
    </mc:Choice>
    <mc:Fallback>
      <p:transition spd="slow" advTm="6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F9A0BAB-BF42-4AAD-9067-7D2FF9714AA5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zh-TW" sz="1400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533400"/>
            <a:ext cx="7772400" cy="5562600"/>
          </a:xfrm>
        </p:spPr>
        <p:txBody>
          <a:bodyPr/>
          <a:lstStyle/>
          <a:p>
            <a:pPr lvl="1" eaLnBrk="1" hangingPunct="1">
              <a:buFontTx/>
              <a:buChar char="-"/>
            </a:pPr>
            <a:r>
              <a:rPr lang="en-HK" dirty="0"/>
              <a:t>Data analysis. Data analysis integrates and mines various attack info, </a:t>
            </a:r>
            <a:r>
              <a:rPr lang="en-HK" dirty="0" err="1"/>
              <a:t>analyzes</a:t>
            </a:r>
            <a:r>
              <a:rPr lang="en-HK" dirty="0"/>
              <a:t> hacker tools, strategies, and motives, provides real-time info for researchers.</a:t>
            </a:r>
          </a:p>
          <a:p>
            <a:pPr lvl="1" eaLnBrk="1" hangingPunct="1">
              <a:buFontTx/>
              <a:buChar char="-"/>
            </a:pPr>
            <a:r>
              <a:rPr lang="en-HK" altLang="zh-TW" dirty="0"/>
              <a:t>Data control. U</a:t>
            </a:r>
            <a:r>
              <a:rPr lang="en-HK" dirty="0"/>
              <a:t>sed to ensure the safety of the honeypot. Control the network connection going out of the honeypot so that it will not become a springboard for intruders and endanger other systems.</a:t>
            </a:r>
            <a:endParaRPr lang="en-US" altLang="zh-TW" dirty="0"/>
          </a:p>
          <a:p>
            <a:pPr marL="457200" lvl="1" indent="0" eaLnBrk="1" hangingPunct="1">
              <a:buNone/>
            </a:pPr>
            <a:endParaRPr lang="en-US" altLang="zh-TW" sz="2400" dirty="0"/>
          </a:p>
          <a:p>
            <a:pPr eaLnBrk="1" hangingPunct="1"/>
            <a:endParaRPr lang="en-US" altLang="zh-TW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016C9F-2E5E-624E-96E8-8B85FC2C4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81"/>
    </mc:Choice>
    <mc:Fallback>
      <p:transition spd="slow" advTm="4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9C9A6E-73A0-4244-AB61-8A2C1B139C59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zh-TW" sz="1400"/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35243"/>
            <a:ext cx="7772400" cy="4724400"/>
          </a:xfrm>
          <a:noFill/>
        </p:spPr>
        <p:txBody>
          <a:bodyPr/>
          <a:lstStyle/>
          <a:p>
            <a:pPr eaLnBrk="1" hangingPunct="1"/>
            <a:r>
              <a:rPr lang="en-HK" sz="2800" dirty="0">
                <a:hlinkClick r:id="rId5"/>
              </a:rPr>
              <a:t>http://www.honeyd.org/</a:t>
            </a:r>
            <a:endParaRPr lang="en-HK" sz="2800" dirty="0"/>
          </a:p>
          <a:p>
            <a:pPr eaLnBrk="1" hangingPunct="1"/>
            <a:r>
              <a:rPr lang="en-HK" dirty="0" err="1"/>
              <a:t>Honeyd</a:t>
            </a:r>
            <a:r>
              <a:rPr lang="en-HK" dirty="0"/>
              <a:t> is a virtual honeypot framework for Linux / </a:t>
            </a:r>
            <a:r>
              <a:rPr lang="en-HK" dirty="0" err="1"/>
              <a:t>unix</a:t>
            </a:r>
            <a:r>
              <a:rPr lang="en-HK" dirty="0"/>
              <a:t> developed by security researcher Niels </a:t>
            </a:r>
            <a:r>
              <a:rPr lang="en-HK" dirty="0" err="1"/>
              <a:t>Provos</a:t>
            </a:r>
            <a:r>
              <a:rPr lang="en-HK" dirty="0"/>
              <a:t>.</a:t>
            </a:r>
          </a:p>
          <a:p>
            <a:pPr eaLnBrk="1" hangingPunct="1"/>
            <a:r>
              <a:rPr lang="en-HK" dirty="0"/>
              <a:t>It uses one single physical </a:t>
            </a:r>
          </a:p>
          <a:p>
            <a:pPr marL="0" indent="0" eaLnBrk="1" hangingPunct="1">
              <a:buNone/>
            </a:pPr>
            <a:r>
              <a:rPr lang="en-HK" dirty="0"/>
              <a:t>    host to create multiple </a:t>
            </a:r>
          </a:p>
          <a:p>
            <a:pPr marL="0" indent="0" eaLnBrk="1" hangingPunct="1">
              <a:buNone/>
            </a:pPr>
            <a:r>
              <a:rPr lang="en-HK" dirty="0"/>
              <a:t>    virtual hosts.</a:t>
            </a:r>
            <a:endParaRPr lang="en-HK" sz="2800" dirty="0"/>
          </a:p>
          <a:p>
            <a:pPr eaLnBrk="1" hangingPunct="1"/>
            <a:endParaRPr lang="en-US" altLang="zh-TW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E74B8A-70BE-8340-BCA6-A01242572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err="1"/>
              <a:t>Honeyd</a:t>
            </a:r>
            <a:endParaRPr lang="en-US" altLang="zh-TW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E7800B-E064-724E-A68A-2202AA823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95" y="3371537"/>
            <a:ext cx="3453590" cy="27382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DE9B1B-7B15-EC4D-B834-C544D8546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71"/>
    </mc:Choice>
    <mc:Fallback>
      <p:transition spd="slow" advTm="38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6BC1893-5260-49C3-820A-A2526523F62E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zh-TW" sz="140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0A74C11E-F77B-9947-809A-10D2A2C911B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457200"/>
            <a:ext cx="7772400" cy="5802443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endParaRPr lang="en-HK" sz="2800" kern="0" dirty="0"/>
          </a:p>
          <a:p>
            <a:pPr eaLnBrk="1" hangingPunct="1"/>
            <a:r>
              <a:rPr lang="en-HK" dirty="0" err="1"/>
              <a:t>Honeyd</a:t>
            </a:r>
            <a:r>
              <a:rPr lang="en-HK" dirty="0"/>
              <a:t> structure is composed of several parts: a configuration database, a central packet distributor, protocol processor, personalization engine and random routing components</a:t>
            </a:r>
          </a:p>
          <a:p>
            <a:pPr marL="0" indent="0" eaLnBrk="1" hangingPunct="1">
              <a:buNone/>
            </a:pPr>
            <a:endParaRPr lang="en-US" altLang="zh-TW" sz="2800" kern="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5FC993-7A73-334E-AB58-EB8FACF9B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3"/>
    </mc:Choice>
    <mc:Fallback>
      <p:transition spd="slow" advTm="2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413BC57-B45C-4AF4-9FC5-6774D4BF2D2D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zh-TW" sz="140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832F7E8-A620-0943-A7CC-7351D5544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71550"/>
            <a:ext cx="5334000" cy="4914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301B20-0449-A845-AFA6-E02F0C116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1"/>
    </mc:Choice>
    <mc:Fallback>
      <p:transition spd="slow" advTm="3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258A71D-52F9-4B15-9753-20AF22B215FC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zh-TW" sz="140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877053C-252B-2041-871B-EB25604E70A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457200"/>
            <a:ext cx="7772400" cy="5802443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endParaRPr lang="en-HK" sz="2800" kern="0" dirty="0"/>
          </a:p>
          <a:p>
            <a:pPr eaLnBrk="1" hangingPunct="1"/>
            <a:r>
              <a:rPr lang="en-HK" dirty="0" err="1"/>
              <a:t>Honeyd</a:t>
            </a:r>
            <a:r>
              <a:rPr lang="en-HK" dirty="0"/>
              <a:t> structure also supports the redirection of the connection. The redirection can be static or dependent on the connection quad. It allows us to forward a service connection request on a virtual honeypot to a service running on a real server.</a:t>
            </a:r>
            <a:endParaRPr lang="en-US" altLang="zh-TW" sz="2800" kern="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D8D650-8EAD-494B-B0BF-73F193462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00"/>
    </mc:Choice>
    <mc:Fallback>
      <p:transition spd="slow" advTm="26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HK" dirty="0">
                <a:effectLst/>
              </a:rPr>
              <a:t>Implementation of </a:t>
            </a:r>
            <a:r>
              <a:rPr lang="en-HK" dirty="0" err="1">
                <a:effectLst/>
              </a:rPr>
              <a:t>Honeyd</a:t>
            </a:r>
            <a:endParaRPr lang="en-US" altLang="zh-TW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60960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HK" sz="2400" dirty="0" err="1"/>
              <a:t>Honeyd</a:t>
            </a:r>
            <a:r>
              <a:rPr lang="en-HK" sz="2400" dirty="0"/>
              <a:t> relies on </a:t>
            </a:r>
            <a:r>
              <a:rPr lang="en-HK" sz="2400" dirty="0" err="1"/>
              <a:t>Libevent</a:t>
            </a:r>
            <a:r>
              <a:rPr lang="en-HK" sz="2400" dirty="0"/>
              <a:t>( event processing API), </a:t>
            </a:r>
            <a:r>
              <a:rPr lang="en-HK" sz="2400" dirty="0" err="1"/>
              <a:t>Libdnet</a:t>
            </a:r>
            <a:r>
              <a:rPr lang="en-HK" sz="2400" dirty="0"/>
              <a:t>( packet construction and sending library) and </a:t>
            </a:r>
            <a:r>
              <a:rPr lang="en-HK" sz="2400" dirty="0" err="1"/>
              <a:t>Libpcap</a:t>
            </a:r>
            <a:r>
              <a:rPr lang="en-HK" sz="2400" dirty="0"/>
              <a:t>( packet capture library).</a:t>
            </a:r>
            <a:endParaRPr lang="en-US" altLang="zh-TW" sz="2400" dirty="0"/>
          </a:p>
          <a:p>
            <a:pPr>
              <a:lnSpc>
                <a:spcPct val="80000"/>
              </a:lnSpc>
            </a:pPr>
            <a:endParaRPr lang="en-US" altLang="zh-TW" sz="2400" dirty="0"/>
          </a:p>
          <a:p>
            <a:pPr>
              <a:lnSpc>
                <a:spcPct val="80000"/>
              </a:lnSpc>
            </a:pPr>
            <a:r>
              <a:rPr lang="en-HK" sz="2400" dirty="0"/>
              <a:t>We need install </a:t>
            </a:r>
            <a:r>
              <a:rPr lang="en-HK" sz="2400" dirty="0" err="1"/>
              <a:t>arpd</a:t>
            </a:r>
            <a:r>
              <a:rPr lang="en-HK" sz="2400" dirty="0"/>
              <a:t> to ensure that the </a:t>
            </a:r>
            <a:r>
              <a:rPr lang="en-HK" sz="2400" dirty="0" err="1"/>
              <a:t>honeyd</a:t>
            </a:r>
            <a:r>
              <a:rPr lang="en-HK" sz="2400" dirty="0"/>
              <a:t> host responds to the ARP request of the honeypot </a:t>
            </a:r>
            <a:r>
              <a:rPr lang="en-HK" sz="2400" dirty="0" err="1"/>
              <a:t>ip</a:t>
            </a:r>
            <a:r>
              <a:rPr lang="en-HK" sz="2400" dirty="0"/>
              <a:t> we configured</a:t>
            </a:r>
            <a:r>
              <a:rPr lang="en-US" sz="2400" dirty="0"/>
              <a:t>.</a:t>
            </a:r>
            <a:endParaRPr lang="en-US" altLang="zh-TW" sz="2400" dirty="0"/>
          </a:p>
        </p:txBody>
      </p:sp>
      <p:sp>
        <p:nvSpPr>
          <p:cNvPr id="143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808CF93-F8A8-446B-94C8-579EE4CA9E7B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zh-TW" sz="1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9D99CA-E960-4445-AA77-58CE363C8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42"/>
    </mc:Choice>
    <mc:Fallback>
      <p:transition spd="slow" advTm="6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17CC981-6AB9-4932-A1D5-678B24C8D28B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zh-TW" sz="1400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C29FC8B0-7A1B-8643-A7A1-D7A37EF6D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91" y="457200"/>
            <a:ext cx="5897218" cy="4191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333369-F531-2140-B4F0-D9516D591385}"/>
              </a:ext>
            </a:extLst>
          </p:cNvPr>
          <p:cNvSpPr/>
          <p:nvPr/>
        </p:nvSpPr>
        <p:spPr>
          <a:xfrm>
            <a:off x="1066800" y="5032801"/>
            <a:ext cx="6758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./</a:t>
            </a:r>
            <a:r>
              <a:rPr lang="en-US" dirty="0" err="1"/>
              <a:t>arpd</a:t>
            </a:r>
            <a:r>
              <a:rPr lang="en-US" dirty="0"/>
              <a:t> 172.31.0.0/16   </a:t>
            </a:r>
          </a:p>
          <a:p>
            <a:r>
              <a:rPr lang="en-US" dirty="0"/>
              <a:t>./</a:t>
            </a:r>
            <a:r>
              <a:rPr lang="en-US" dirty="0" err="1"/>
              <a:t>honeyd</a:t>
            </a:r>
            <a:r>
              <a:rPr lang="en-US" dirty="0"/>
              <a:t> –f honeyd2.conf 172.31.0.0-172.31.1.255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823526-80B0-8749-9EFD-A6982D35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13"/>
    </mc:Choice>
    <mc:Fallback>
      <p:transition spd="slow" advTm="3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14400"/>
            <a:ext cx="7696200" cy="5105400"/>
          </a:xfrm>
        </p:spPr>
        <p:txBody>
          <a:bodyPr/>
          <a:lstStyle/>
          <a:p>
            <a:r>
              <a:rPr lang="en-HK" sz="2400" dirty="0" err="1"/>
              <a:t>Honeyd</a:t>
            </a:r>
            <a:r>
              <a:rPr lang="en-HK" sz="2400" dirty="0"/>
              <a:t> provides a simulation service script to simulate the application layer protocol.</a:t>
            </a:r>
            <a:r>
              <a:rPr lang="en-HK" dirty="0"/>
              <a:t> </a:t>
            </a:r>
          </a:p>
          <a:p>
            <a:r>
              <a:rPr lang="en-US" altLang="zh-TW" sz="2400" dirty="0"/>
              <a:t>You can find scripts at /scripts</a:t>
            </a:r>
          </a:p>
          <a:p>
            <a:pPr>
              <a:buFontTx/>
              <a:buNone/>
            </a:pPr>
            <a:r>
              <a:rPr lang="en-US" altLang="zh-TW" sz="2400" dirty="0"/>
              <a:t>     </a:t>
            </a:r>
            <a:endParaRPr lang="en-US" altLang="zh-TW" dirty="0"/>
          </a:p>
        </p:txBody>
      </p:sp>
      <p:sp>
        <p:nvSpPr>
          <p:cNvPr id="1638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79F7654-D85B-44E0-9193-E359EAA8B6E0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TW" sz="1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FAA2D3-1308-C94E-AD70-94216A226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60"/>
    </mc:Choice>
    <mc:Fallback>
      <p:transition spd="slow" advTm="5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E1A005D-97D0-4B9D-87B1-D8874AD18FB9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zh-TW" sz="140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Comments and future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2803"/>
            <a:ext cx="7772400" cy="5029200"/>
          </a:xfrm>
        </p:spPr>
        <p:txBody>
          <a:bodyPr/>
          <a:lstStyle/>
          <a:p>
            <a:r>
              <a:rPr lang="en-HK" sz="2800" dirty="0"/>
              <a:t>It can complete the simulation of the network topology and resist fingerprint detection</a:t>
            </a:r>
            <a:r>
              <a:rPr lang="en-HK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/>
          </a:p>
          <a:p>
            <a:pPr eaLnBrk="1" hangingPunct="1">
              <a:lnSpc>
                <a:spcPct val="90000"/>
              </a:lnSpc>
            </a:pPr>
            <a:r>
              <a:rPr lang="en-HK" sz="2800" dirty="0"/>
              <a:t>The use of </a:t>
            </a:r>
            <a:r>
              <a:rPr lang="en-HK" sz="2800" dirty="0" err="1"/>
              <a:t>honeyd</a:t>
            </a:r>
            <a:r>
              <a:rPr lang="en-HK" sz="2800" dirty="0"/>
              <a:t> is very convenient and widely used.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BDBFD3-1578-9444-964E-F61B94E45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2"/>
    </mc:Choice>
    <mc:Fallback>
      <p:transition spd="slow" advTm="40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8CCA3FF-7942-4ED5-BBB1-A61062280142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zh-TW" sz="140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6EB9C218-DE2E-CA40-8967-19AFF599B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HK" sz="2800" kern="0" dirty="0"/>
              <a:t>The evolution of honeypot will continue</a:t>
            </a:r>
          </a:p>
          <a:p>
            <a:pPr>
              <a:buFontTx/>
              <a:buChar char="-"/>
            </a:pPr>
            <a:r>
              <a:rPr lang="en-HK" sz="2800" kern="0" dirty="0"/>
              <a:t>Integration of AI and honeypots</a:t>
            </a:r>
          </a:p>
          <a:p>
            <a:pPr>
              <a:buFontTx/>
              <a:buChar char="-"/>
            </a:pPr>
            <a:r>
              <a:rPr lang="en-HK" sz="2800" kern="0" dirty="0"/>
              <a:t>Integration of blockchain technology and honeypots</a:t>
            </a:r>
          </a:p>
          <a:p>
            <a:pPr>
              <a:buFontTx/>
              <a:buChar char="-"/>
            </a:pPr>
            <a:r>
              <a:rPr lang="en-HK" sz="2800" kern="0" dirty="0"/>
              <a:t>Integration of genetic evolution calculation and honeypot</a:t>
            </a:r>
          </a:p>
          <a:p>
            <a:pPr marL="0" indent="0">
              <a:buNone/>
            </a:pPr>
            <a:endParaRPr lang="en-HK" sz="2800" kern="0" dirty="0"/>
          </a:p>
          <a:p>
            <a:pPr marL="0" indent="0">
              <a:buNone/>
            </a:pPr>
            <a:endParaRPr lang="en-HK" altLang="zh-TW" sz="2800" kern="0" dirty="0"/>
          </a:p>
          <a:p>
            <a:endParaRPr lang="en-HK" altLang="zh-TW" sz="2800" kern="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22CAF0-1900-914F-8F40-292C94CAF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4"/>
    </mc:Choice>
    <mc:Fallback>
      <p:transition spd="slow" advTm="3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0846CEA-D80C-41D8-BADF-4D6EADC83FD3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TW" sz="14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Introduction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029200"/>
          </a:xfrm>
        </p:spPr>
        <p:txBody>
          <a:bodyPr/>
          <a:lstStyle/>
          <a:p>
            <a:pPr eaLnBrk="1" hangingPunct="1"/>
            <a:r>
              <a:rPr lang="en-HK" sz="2800" dirty="0"/>
              <a:t>the network defence technologies can be divided into passive defence and active defence. Passive defence method sets corresponding defence strategies against common attack methods.</a:t>
            </a:r>
            <a:r>
              <a:rPr lang="en-HK" dirty="0"/>
              <a:t> </a:t>
            </a:r>
          </a:p>
          <a:p>
            <a:pPr eaLnBrk="1" hangingPunct="1"/>
            <a:r>
              <a:rPr lang="en-HK" sz="2800" dirty="0"/>
              <a:t>Active defence methods make accurate predictions promptly and establish a flexible defence system before the intrusion could affect the system</a:t>
            </a:r>
            <a:r>
              <a:rPr lang="en-HK" altLang="zh-TW" sz="2800" dirty="0"/>
              <a:t>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502B5A-0F9D-554B-B47B-E9F71EF3A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0"/>
    </mc:Choice>
    <mc:Fallback>
      <p:transition spd="slow" advTm="4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C5F657-AF92-4DE5-A787-AD04DBF204CB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zh-TW" sz="140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Reference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sz="2800" dirty="0"/>
              <a:t>Lance </a:t>
            </a:r>
            <a:r>
              <a:rPr lang="en-HK" sz="2800" dirty="0" err="1"/>
              <a:t>Spitzner</a:t>
            </a:r>
            <a:r>
              <a:rPr lang="en-HK" sz="2800" dirty="0"/>
              <a:t>. Honeypots: Tracking Hackers. Addison Wesley Professional. September 2002.</a:t>
            </a:r>
          </a:p>
          <a:p>
            <a:r>
              <a:rPr lang="en-HK" sz="2800" dirty="0"/>
              <a:t>Laurent </a:t>
            </a:r>
            <a:r>
              <a:rPr lang="en-HK" sz="2800" dirty="0" err="1"/>
              <a:t>Oudot</a:t>
            </a:r>
            <a:r>
              <a:rPr lang="en-HK" sz="2800" dirty="0"/>
              <a:t>. Fighting Internet Worms With </a:t>
            </a:r>
            <a:r>
              <a:rPr lang="en-HK" sz="2800" dirty="0" err="1"/>
              <a:t>Honeypots.</a:t>
            </a:r>
            <a:r>
              <a:rPr lang="en-HK" sz="2800" dirty="0" err="1">
                <a:hlinkClick r:id="rId4"/>
              </a:rPr>
              <a:t>http</a:t>
            </a:r>
            <a:r>
              <a:rPr lang="en-HK" sz="2800" dirty="0">
                <a:hlinkClick r:id="rId4"/>
              </a:rPr>
              <a:t>://www.honeypots.net/</a:t>
            </a:r>
            <a:endParaRPr lang="en-HK" sz="2800" dirty="0"/>
          </a:p>
          <a:p>
            <a:r>
              <a:rPr lang="en-HK" sz="2800" dirty="0"/>
              <a:t>Eric Peter. A Practical Guide to Honeypots. </a:t>
            </a:r>
            <a:r>
              <a:rPr lang="en-HK" sz="2800" dirty="0">
                <a:hlinkClick r:id="rId5"/>
              </a:rPr>
              <a:t>https://www.cse.wustl.edu/~jain/cse571-09/ftp/honey/index.html</a:t>
            </a:r>
            <a:r>
              <a:rPr lang="en-HK" sz="2800" dirty="0"/>
              <a:t>. April 2018.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13FE51-B4D5-704D-98D3-1936B899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"/>
    </mc:Choice>
    <mc:Fallback>
      <p:transition spd="slow" advTm="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9C9A6E-73A0-4244-AB61-8A2C1B139C59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zh-TW" sz="1400"/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551" y="1257925"/>
            <a:ext cx="7772400" cy="4380875"/>
          </a:xfrm>
          <a:noFill/>
        </p:spPr>
        <p:txBody>
          <a:bodyPr/>
          <a:lstStyle/>
          <a:p>
            <a:pPr eaLnBrk="1" hangingPunct="1"/>
            <a:r>
              <a:rPr lang="en-US" altLang="zh-TW" sz="2800" dirty="0"/>
              <a:t>Take the firewall as a passive defense example.</a:t>
            </a:r>
          </a:p>
          <a:p>
            <a:pPr eaLnBrk="1" hangingPunct="1"/>
            <a:r>
              <a:rPr lang="en-HK" sz="2800" dirty="0"/>
              <a:t>A firewall is usually deployed at the boundary of a local area network and is the bridge between the internal network and the external network. A firewall can be a simple packet filter or it can also contain some other useful features such as logging, auditing and intrusion detection. A firewall works on </a:t>
            </a:r>
            <a:r>
              <a:rPr lang="en-HK" sz="2800" dirty="0" err="1"/>
              <a:t>mutiple</a:t>
            </a:r>
            <a:r>
              <a:rPr lang="en-HK" sz="2800" dirty="0"/>
              <a:t> layers of the protocol stack.</a:t>
            </a:r>
            <a:endParaRPr lang="en-US" altLang="zh-TW" sz="2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4AE9FA0-2276-044D-9E66-AD182D7DB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Passive defense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0A58F9-2877-3F43-9C0F-59F656CAA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4"/>
    </mc:Choice>
    <mc:Fallback>
      <p:transition spd="slow" advTm="36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9C9A6E-73A0-4244-AB61-8A2C1B139C59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TW" sz="1400"/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533400"/>
            <a:ext cx="7772400" cy="6172200"/>
          </a:xfrm>
          <a:noFill/>
        </p:spPr>
        <p:txBody>
          <a:bodyPr/>
          <a:lstStyle/>
          <a:p>
            <a:pPr eaLnBrk="1" hangingPunct="1"/>
            <a:r>
              <a:rPr lang="en-HK" sz="2800" dirty="0"/>
              <a:t>packet filtering - act on the internet layer, determinate whether to allow the data packet to pass according to the header </a:t>
            </a:r>
          </a:p>
          <a:p>
            <a:pPr eaLnBrk="1" hangingPunct="1"/>
            <a:r>
              <a:rPr lang="en-HK" sz="2800" dirty="0"/>
              <a:t>application proxy</a:t>
            </a:r>
            <a:r>
              <a:rPr lang="en-HK" altLang="zh-TW" sz="2800" dirty="0"/>
              <a:t> - </a:t>
            </a:r>
            <a:r>
              <a:rPr lang="en-HK" sz="2800" dirty="0"/>
              <a:t>work in the application layer, through programming different application agents, achieve the detection and analysis of application layer data. </a:t>
            </a:r>
          </a:p>
          <a:p>
            <a:pPr eaLnBrk="1" hangingPunct="1"/>
            <a:r>
              <a:rPr lang="en-HK" sz="2800" dirty="0"/>
              <a:t>stateful inspection – deal with the whole connection judge the rule table and connection status table.</a:t>
            </a:r>
          </a:p>
          <a:p>
            <a:pPr eaLnBrk="1" hangingPunct="1"/>
            <a:r>
              <a:rPr lang="en-HK" sz="2800" dirty="0"/>
              <a:t>complete content inspection - handle the content of application layer protocols to prevent hybrid security threats.</a:t>
            </a:r>
            <a:endParaRPr lang="en-US" altLang="zh-TW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290F91-02AF-1940-88E9-11B221335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3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9"/>
    </mc:Choice>
    <mc:Fallback>
      <p:transition spd="slow" advTm="2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36F73E2-E286-4C0D-8F50-8446DB27DC2F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zh-TW" sz="140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487A7E2-19AE-934E-B367-9B599603C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85800"/>
            <a:ext cx="7772400" cy="204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HK" sz="2800" kern="0" dirty="0"/>
              <a:t>iptables is a tool for managing kernel packet filtering </a:t>
            </a:r>
          </a:p>
          <a:p>
            <a:pPr eaLnBrk="1" hangingPunct="1"/>
            <a:r>
              <a:rPr lang="en-HK" sz="2800" kern="0" dirty="0" err="1"/>
              <a:t>Netfilter</a:t>
            </a:r>
            <a:r>
              <a:rPr lang="en-HK" sz="2800" kern="0" dirty="0"/>
              <a:t> is a Linux 2.4 kernel firewall framework proposed by Rusty Russell.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F8D963D-F700-A243-8C4F-84E08DD9A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4"/>
    </mc:Choice>
    <mc:Fallback>
      <p:transition spd="slow" advTm="24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D20C60B-BC57-402A-8C5A-C7F0BF70F0D9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zh-TW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EDFAF-34DB-E04E-AB42-A1168D09E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704850"/>
            <a:ext cx="5969000" cy="54483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27A3FC-84EE-9942-81CC-95D96C0E0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64"/>
    </mc:Choice>
    <mc:Fallback>
      <p:transition spd="slow" advTm="62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883AA49-9052-4D9B-A0E7-DF9DF5BCE6B0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zh-TW" sz="14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85297"/>
            <a:ext cx="7772400" cy="3062903"/>
          </a:xfrm>
        </p:spPr>
        <p:txBody>
          <a:bodyPr/>
          <a:lstStyle/>
          <a:p>
            <a:pPr lvl="1" eaLnBrk="1" hangingPunct="1"/>
            <a:r>
              <a:rPr lang="en-HK" dirty="0"/>
              <a:t>A honeypot is an information system resource whose value lies in unauthorized or illicit use of that resources. A honeypot is a computer system that runs on the Internet and is specifically designed to attract and deceive people who try to illegally break into the valuable computer system.</a:t>
            </a:r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49FA012-E343-2C42-8974-923C0F716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Active defense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0CCAB91-6438-E04A-8919-977F62442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91"/>
    </mc:Choice>
    <mc:Fallback>
      <p:transition spd="slow" advTm="3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2291CDD-7457-4B5A-A496-2A10019A5AAE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zh-TW" sz="140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History of honeypot</a:t>
            </a:r>
          </a:p>
          <a:p>
            <a:pPr eaLnBrk="1" hangingPunct="1">
              <a:buFontTx/>
              <a:buChar char="-"/>
              <a:defRPr/>
            </a:pPr>
            <a:r>
              <a:rPr lang="en-HK" dirty="0"/>
              <a:t>Fred Cohen's Deception </a:t>
            </a:r>
            <a:r>
              <a:rPr lang="en-HK" dirty="0" err="1"/>
              <a:t>ToolKit</a:t>
            </a:r>
            <a:r>
              <a:rPr lang="en-HK" dirty="0"/>
              <a:t> was the first honeypot released in public in 1998. </a:t>
            </a:r>
          </a:p>
          <a:p>
            <a:pPr eaLnBrk="1" hangingPunct="1">
              <a:buFontTx/>
              <a:buChar char="-"/>
              <a:defRPr/>
            </a:pPr>
            <a:r>
              <a:rPr lang="en-HK" dirty="0"/>
              <a:t>At the beginning of 21th century, honeypots were able to capture and </a:t>
            </a:r>
            <a:r>
              <a:rPr lang="en-HK" dirty="0" err="1"/>
              <a:t>analyze</a:t>
            </a:r>
            <a:r>
              <a:rPr lang="en-HK" dirty="0"/>
              <a:t> worms. </a:t>
            </a:r>
          </a:p>
          <a:p>
            <a:pPr eaLnBrk="1" hangingPunct="1">
              <a:buFontTx/>
              <a:buChar char="-"/>
              <a:defRPr/>
            </a:pPr>
            <a:r>
              <a:rPr lang="en-HK" dirty="0"/>
              <a:t>In 2004, virtual honeypots came out which allow multiple honeypots to run on a single server.</a:t>
            </a:r>
            <a:endParaRPr lang="en-US" altLang="zh-TW" u="sng" dirty="0"/>
          </a:p>
          <a:p>
            <a:pPr eaLnBrk="1" hangingPunct="1">
              <a:defRPr/>
            </a:pPr>
            <a:endParaRPr lang="en-US" altLang="zh-TW" dirty="0"/>
          </a:p>
          <a:p>
            <a:pPr eaLnBrk="1" hangingPunct="1">
              <a:defRPr/>
            </a:pPr>
            <a:endParaRPr lang="en-US" altLang="zh-TW" dirty="0"/>
          </a:p>
          <a:p>
            <a:pPr marL="0" indent="0" eaLnBrk="1" hangingPunct="1">
              <a:buNone/>
              <a:defRPr/>
            </a:pPr>
            <a:endParaRPr lang="en-US" altLang="zh-TW" dirty="0"/>
          </a:p>
          <a:p>
            <a:pPr eaLnBrk="1" hangingPunct="1">
              <a:defRPr/>
            </a:pPr>
            <a:endParaRPr lang="en-US" altLang="zh-TW" dirty="0"/>
          </a:p>
          <a:p>
            <a:pPr eaLnBrk="1" hangingPunct="1">
              <a:defRPr/>
            </a:pPr>
            <a:endParaRPr lang="en-US" altLang="zh-TW" dirty="0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2743200" y="3338513"/>
          <a:ext cx="36576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5" name="WordPad Document" r:id="rId6" imgW="3657600" imgH="180975" progId="WordPad.Document.1">
                  <p:embed/>
                </p:oleObj>
              </mc:Choice>
              <mc:Fallback>
                <p:oleObj name="WordPad Document" r:id="rId6" imgW="3657600" imgH="180975" progId="WordPad.Document.1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338513"/>
                        <a:ext cx="365760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11"/>
          <p:cNvGraphicFramePr>
            <a:graphicFrameLocks noChangeAspect="1"/>
          </p:cNvGraphicFramePr>
          <p:nvPr/>
        </p:nvGraphicFramePr>
        <p:xfrm>
          <a:off x="2743200" y="3338513"/>
          <a:ext cx="36576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6" name="WordPad Document" r:id="rId8" imgW="3657600" imgH="180975" progId="WordPad.Document.1">
                  <p:embed/>
                </p:oleObj>
              </mc:Choice>
              <mc:Fallback>
                <p:oleObj name="WordPad Document" r:id="rId8" imgW="3657600" imgH="180975" progId="WordPad.Document.1">
                  <p:embed/>
                  <p:pic>
                    <p:nvPicPr>
                      <p:cNvPr id="717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338513"/>
                        <a:ext cx="365760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F9091F-5017-EF4B-A13A-AD4901BE8C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57"/>
    </mc:Choice>
    <mc:Fallback>
      <p:transition spd="slow" advTm="100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BD10EB-AC1D-44E4-A70C-7CD5EC9F040C}" type="slidenum">
              <a:rPr lang="en-US" altLang="zh-TW" sz="140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zh-TW" sz="140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HK" dirty="0"/>
              <a:t>The main principles of honeypot include the following aspects: </a:t>
            </a:r>
            <a:r>
              <a:rPr lang="en-US" altLang="zh-TW" dirty="0"/>
              <a:t>		</a:t>
            </a:r>
          </a:p>
          <a:p>
            <a:pPr lvl="1" eaLnBrk="1" hangingPunct="1"/>
            <a:r>
              <a:rPr lang="en-HK" dirty="0"/>
              <a:t>cyber fraud. Make intruders believe that there are valuable and available </a:t>
            </a:r>
            <a:r>
              <a:rPr lang="en-HK" dirty="0" err="1"/>
              <a:t>vulnerables</a:t>
            </a:r>
            <a:r>
              <a:rPr lang="en-HK" dirty="0"/>
              <a:t>.</a:t>
            </a:r>
          </a:p>
          <a:p>
            <a:pPr lvl="1" eaLnBrk="1" hangingPunct="1"/>
            <a:r>
              <a:rPr lang="en-HK" dirty="0"/>
              <a:t>Data capture. It is generally implemented in three layers.</a:t>
            </a:r>
          </a:p>
          <a:p>
            <a:pPr lvl="1" eaLnBrk="1" hangingPunct="1">
              <a:buFontTx/>
              <a:buNone/>
            </a:pPr>
            <a:endParaRPr lang="en-US" altLang="zh-TW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B22A3B-C583-7149-9EF2-9D7EC4E33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21"/>
    </mc:Choice>
    <mc:Fallback>
      <p:transition spd="slow" advTm="69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ystyle">
  <a:themeElements>
    <a:clrScheme name="mysty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ystyle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mystyl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ystyl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Settings\mhwong\Application Data\Microsoft\Templates\mystyle.pot</Template>
  <TotalTime>8318</TotalTime>
  <Words>781</Words>
  <Application>Microsoft Macintosh PowerPoint</Application>
  <PresentationFormat>On-screen Show (4:3)</PresentationFormat>
  <Paragraphs>95</Paragraphs>
  <Slides>20</Slides>
  <Notes>17</Notes>
  <HiddenSlides>0</HiddenSlides>
  <MMClips>20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Times New Roman</vt:lpstr>
      <vt:lpstr>mystyle</vt:lpstr>
      <vt:lpstr>WordPad Document</vt:lpstr>
      <vt:lpstr>Honeypot  XU Xuehan 1155130747</vt:lpstr>
      <vt:lpstr>Introduction</vt:lpstr>
      <vt:lpstr>Passive defense</vt:lpstr>
      <vt:lpstr>PowerPoint Presentation</vt:lpstr>
      <vt:lpstr>PowerPoint Presentation</vt:lpstr>
      <vt:lpstr>PowerPoint Presentation</vt:lpstr>
      <vt:lpstr>Active defense</vt:lpstr>
      <vt:lpstr>PowerPoint Presentation</vt:lpstr>
      <vt:lpstr>PowerPoint Presentation</vt:lpstr>
      <vt:lpstr>PowerPoint Presentation</vt:lpstr>
      <vt:lpstr>Honeyd</vt:lpstr>
      <vt:lpstr>PowerPoint Presentation</vt:lpstr>
      <vt:lpstr>PowerPoint Presentation</vt:lpstr>
      <vt:lpstr>PowerPoint Presentation</vt:lpstr>
      <vt:lpstr>Implementation of Honeyd</vt:lpstr>
      <vt:lpstr>PowerPoint Presentation</vt:lpstr>
      <vt:lpstr>PowerPoint Presentation</vt:lpstr>
      <vt:lpstr>Comments and future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 Overflow (Part I)</dc:title>
  <cp:lastModifiedBy>XU, Xuehan</cp:lastModifiedBy>
  <cp:revision>35</cp:revision>
  <dcterms:created xsi:type="dcterms:W3CDTF">2001-10-16T08:18:06Z</dcterms:created>
  <dcterms:modified xsi:type="dcterms:W3CDTF">2020-05-17T08:25:23Z</dcterms:modified>
</cp:coreProperties>
</file>